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3" r:id="rId6"/>
    <p:sldId id="259" r:id="rId7"/>
    <p:sldId id="264" r:id="rId8"/>
    <p:sldId id="258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520" autoAdjust="0"/>
  </p:normalViewPr>
  <p:slideViewPr>
    <p:cSldViewPr snapToGrid="0" snapToObjects="1">
      <p:cViewPr>
        <p:scale>
          <a:sx n="81" d="100"/>
          <a:sy n="81" d="100"/>
        </p:scale>
        <p:origin x="-94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bridge.org/core/journals/cambridge-archaeological-journal/article/water-supply-and-distribution-system-of-the-nabataean-city-of-petra-jordan-300-bc-ad-300/96C92EBE64E36A3DEB7574786AEB36FE" TargetMode="External"/><Relationship Id="rId4" Type="http://schemas.openxmlformats.org/officeDocument/2006/relationships/hyperlink" Target="http://www.visitpetra.jo/Pages/viewpage.aspx?pageID=157" TargetMode="External"/><Relationship Id="rId5" Type="http://schemas.openxmlformats.org/officeDocument/2006/relationships/hyperlink" Target="http://petranationaltrust.org/SubDefault.aspx?PageId=186&amp;MenuId=22" TargetMode="External"/><Relationship Id="rId6" Type="http://schemas.openxmlformats.org/officeDocument/2006/relationships/hyperlink" Target="https://www.nationalgeographic.com/archaeology-and-history/archaeology/lost-city-petra/%23close" TargetMode="External"/><Relationship Id="rId7" Type="http://schemas.openxmlformats.org/officeDocument/2006/relationships/hyperlink" Target="http://whc.unesco.org/en/list/326" TargetMode="External"/><Relationship Id="rId8" Type="http://schemas.openxmlformats.org/officeDocument/2006/relationships/hyperlink" Target="http://nabataea.net/ppark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807" y="3834060"/>
            <a:ext cx="7515301" cy="1470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b="1" dirty="0" smtClean="0">
                <a:effectLst/>
                <a:latin typeface="Copperplate Gothic Light"/>
                <a:cs typeface="Copperplate Gothic Light"/>
              </a:rPr>
              <a:t>PETRA</a:t>
            </a:r>
            <a:endParaRPr lang="en-US" sz="5400" b="1" dirty="0">
              <a:effectLst/>
              <a:latin typeface="Copperplate Gothic Light"/>
              <a:cs typeface="Copperplate Gothic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213" y="5018235"/>
            <a:ext cx="3182516" cy="1615032"/>
          </a:xfrm>
        </p:spPr>
        <p:txBody>
          <a:bodyPr>
            <a:normAutofit/>
          </a:bodyPr>
          <a:lstStyle/>
          <a:p>
            <a:r>
              <a:rPr lang="en-US" sz="2800" dirty="0" smtClean="0">
                <a:effectLst/>
                <a:latin typeface="Lucida Calligraphy"/>
                <a:cs typeface="Lucida Calligraphy"/>
              </a:rPr>
              <a:t>The Rose City </a:t>
            </a:r>
            <a:endParaRPr lang="en-US" sz="2800" dirty="0">
              <a:effectLst/>
              <a:latin typeface="Lucida Calligraphy"/>
              <a:cs typeface="Lucida Calligraphy"/>
            </a:endParaRPr>
          </a:p>
        </p:txBody>
      </p:sp>
    </p:spTree>
    <p:extLst>
      <p:ext uri="{BB962C8B-B14F-4D97-AF65-F5344CB8AC3E}">
        <p14:creationId xmlns:p14="http://schemas.microsoft.com/office/powerpoint/2010/main" val="28625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13938" y="-7174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pperplate Gothic Light"/>
                <a:cs typeface="Copperplate Gothic Light"/>
              </a:rPr>
              <a:t>History</a:t>
            </a:r>
            <a:endParaRPr lang="en-US" dirty="0">
              <a:latin typeface="Copperplate Gothic Light"/>
              <a:cs typeface="Copperplate Gothic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59073"/>
            <a:ext cx="7776123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Lucida Sans Unicode"/>
                <a:cs typeface="Lucida Sans Unicode"/>
              </a:rPr>
              <a:t>Capital of </a:t>
            </a:r>
            <a:r>
              <a:rPr lang="en-US" u="sng" dirty="0" err="1" smtClean="0">
                <a:latin typeface="Lucida Sans Unicode"/>
                <a:cs typeface="Lucida Sans Unicode"/>
              </a:rPr>
              <a:t>Nabataen</a:t>
            </a:r>
            <a:r>
              <a:rPr lang="en-US" u="sng" dirty="0" smtClean="0">
                <a:latin typeface="Lucida Sans Unicode"/>
                <a:cs typeface="Lucida Sans Unicode"/>
              </a:rPr>
              <a:t> Empire</a:t>
            </a:r>
          </a:p>
          <a:p>
            <a:r>
              <a:rPr lang="en-US" dirty="0">
                <a:latin typeface="Lucida Sans Unicode"/>
                <a:cs typeface="Lucida Sans Unicode"/>
              </a:rPr>
              <a:t>	</a:t>
            </a:r>
            <a:r>
              <a:rPr lang="en-US" dirty="0" smtClean="0">
                <a:latin typeface="Lucida Sans Unicode"/>
                <a:cs typeface="Lucida Sans Unicode"/>
              </a:rPr>
              <a:t>-Combination of Arab State</a:t>
            </a:r>
          </a:p>
          <a:p>
            <a:r>
              <a:rPr lang="en-US" dirty="0">
                <a:latin typeface="Lucida Sans Unicode"/>
                <a:cs typeface="Lucida Sans Unicode"/>
              </a:rPr>
              <a:t>	</a:t>
            </a:r>
            <a:r>
              <a:rPr lang="en-US" dirty="0" smtClean="0">
                <a:latin typeface="Lucida Sans Unicode"/>
                <a:cs typeface="Lucida Sans Unicode"/>
              </a:rPr>
              <a:t>			</a:t>
            </a:r>
          </a:p>
          <a:p>
            <a:r>
              <a:rPr lang="en-US" u="sng" dirty="0" smtClean="0">
                <a:latin typeface="Lucida Sans Unicode"/>
                <a:cs typeface="Lucida Sans Unicode"/>
              </a:rPr>
              <a:t>Hellenistic and Roman times</a:t>
            </a:r>
          </a:p>
          <a:p>
            <a:r>
              <a:rPr lang="en-US" dirty="0">
                <a:latin typeface="Lucida Sans Unicode"/>
                <a:cs typeface="Lucida Sans Unicode"/>
              </a:rPr>
              <a:t>	-</a:t>
            </a:r>
            <a:r>
              <a:rPr lang="en-US" dirty="0" smtClean="0">
                <a:latin typeface="Lucida Sans Unicode"/>
                <a:cs typeface="Lucida Sans Unicode"/>
              </a:rPr>
              <a:t>Caravan trade center</a:t>
            </a:r>
          </a:p>
          <a:p>
            <a:r>
              <a:rPr lang="en-US" dirty="0">
                <a:latin typeface="Lucida Sans Unicode"/>
                <a:cs typeface="Lucida Sans Unicode"/>
              </a:rPr>
              <a:t>	</a:t>
            </a:r>
            <a:r>
              <a:rPr lang="en-US" dirty="0" smtClean="0">
                <a:latin typeface="Lucida Sans Unicode"/>
                <a:cs typeface="Lucida Sans Unicode"/>
              </a:rPr>
              <a:t>-Crossroads</a:t>
            </a:r>
            <a:endParaRPr lang="en-US" u="sng" dirty="0" smtClean="0">
              <a:latin typeface="Lucida Sans Unicode"/>
              <a:cs typeface="Lucida Sans Unicode"/>
            </a:endParaRPr>
          </a:p>
          <a:p>
            <a:endParaRPr lang="en-US" u="sng" dirty="0" smtClean="0">
              <a:latin typeface="Lucida Sans Unicode"/>
              <a:cs typeface="Lucida Sans Unicode"/>
            </a:endParaRPr>
          </a:p>
          <a:p>
            <a:r>
              <a:rPr lang="en-US" u="sng" dirty="0" smtClean="0">
                <a:latin typeface="Lucida Sans Unicode"/>
                <a:cs typeface="Lucida Sans Unicode"/>
              </a:rPr>
              <a:t>AD 106- Conquered by Roman Empire</a:t>
            </a:r>
          </a:p>
          <a:p>
            <a:r>
              <a:rPr lang="en-US" dirty="0" smtClean="0">
                <a:latin typeface="Lucida Sans Unicode"/>
                <a:cs typeface="Lucida Sans Unicode"/>
              </a:rPr>
              <a:t> 	-Roman Province of Arabia</a:t>
            </a:r>
          </a:p>
          <a:p>
            <a:endParaRPr lang="en-US" u="sng" dirty="0" smtClean="0">
              <a:latin typeface="Lucida Sans Unicode"/>
              <a:cs typeface="Lucida Sans Unicode"/>
            </a:endParaRPr>
          </a:p>
          <a:p>
            <a:r>
              <a:rPr lang="en-US" u="sng" dirty="0" smtClean="0">
                <a:latin typeface="Lucida Sans Unicode"/>
                <a:cs typeface="Lucida Sans Unicode"/>
              </a:rPr>
              <a:t>Wealth declined</a:t>
            </a:r>
          </a:p>
          <a:p>
            <a:r>
              <a:rPr lang="en-US" dirty="0" smtClean="0">
                <a:latin typeface="Lucida Sans Unicode"/>
                <a:cs typeface="Lucida Sans Unicode"/>
              </a:rPr>
              <a:t>	-Alternate trade routes</a:t>
            </a:r>
          </a:p>
          <a:p>
            <a:r>
              <a:rPr lang="en-US" dirty="0" smtClean="0">
                <a:latin typeface="Lucida Sans Unicode"/>
                <a:cs typeface="Lucida Sans Unicode"/>
              </a:rPr>
              <a:t> </a:t>
            </a:r>
          </a:p>
          <a:p>
            <a:r>
              <a:rPr lang="en-US" u="sng" dirty="0" smtClean="0">
                <a:latin typeface="Lucida Sans Unicode"/>
                <a:cs typeface="Lucida Sans Unicode"/>
              </a:rPr>
              <a:t>“Rediscovered” in 1812</a:t>
            </a:r>
          </a:p>
          <a:p>
            <a:r>
              <a:rPr lang="en-US" dirty="0" smtClean="0">
                <a:latin typeface="Lucida Sans Unicode"/>
                <a:cs typeface="Lucida Sans Unicode"/>
              </a:rPr>
              <a:t>	-Johan Ludwig </a:t>
            </a:r>
            <a:r>
              <a:rPr lang="en-US" dirty="0" err="1" smtClean="0">
                <a:latin typeface="Lucida Sans Unicode"/>
                <a:cs typeface="Lucida Sans Unicode"/>
              </a:rPr>
              <a:t>Burkhardt</a:t>
            </a:r>
            <a:endParaRPr lang="en-US" dirty="0" smtClean="0">
              <a:latin typeface="Lucida Sans Unicode"/>
              <a:cs typeface="Lucida Sans Unicode"/>
            </a:endParaRPr>
          </a:p>
          <a:p>
            <a:r>
              <a:rPr lang="en-US" dirty="0">
                <a:latin typeface="Lucida Sans Unicode"/>
                <a:cs typeface="Lucida Sans Unicode"/>
              </a:rPr>
              <a:t>	</a:t>
            </a:r>
            <a:r>
              <a:rPr lang="en-US" dirty="0" smtClean="0">
                <a:latin typeface="Lucida Sans Unicode"/>
                <a:cs typeface="Lucida Sans Unicode"/>
              </a:rPr>
              <a:t>- People still lived in area</a:t>
            </a:r>
          </a:p>
          <a:p>
            <a:r>
              <a:rPr lang="en-US" sz="2000" dirty="0" smtClean="0">
                <a:latin typeface="Cochin"/>
                <a:cs typeface="Cochin"/>
              </a:rPr>
              <a:t> </a:t>
            </a:r>
            <a:endParaRPr lang="en-US" sz="2000" dirty="0">
              <a:latin typeface="Cochin"/>
              <a:cs typeface="Cochin"/>
            </a:endParaRPr>
          </a:p>
        </p:txBody>
      </p:sp>
      <p:pic>
        <p:nvPicPr>
          <p:cNvPr id="6" name="Picture 5" descr="Karta_Pet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96" y="-71740"/>
            <a:ext cx="4220104" cy="3088942"/>
          </a:xfrm>
          <a:prstGeom prst="rect">
            <a:avLst/>
          </a:prstGeom>
        </p:spPr>
      </p:pic>
      <p:pic>
        <p:nvPicPr>
          <p:cNvPr id="8" name="Picture 7" descr="PetraSandStoneRock-cut_tomb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35" y="3433901"/>
            <a:ext cx="4565465" cy="34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9212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pperplate Gothic Light"/>
                <a:cs typeface="Copperplate Gothic Light"/>
              </a:rPr>
              <a:t>Importance</a:t>
            </a:r>
            <a:endParaRPr lang="en-US" dirty="0">
              <a:latin typeface="Copperplate Gothic Light"/>
              <a:cs typeface="Copperplate Gothic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42999"/>
            <a:ext cx="52514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Lucida Sans Unicode"/>
                <a:cs typeface="Lucida Sans Unicode"/>
              </a:rPr>
              <a:t>N</a:t>
            </a:r>
            <a:r>
              <a:rPr lang="en-US" dirty="0" smtClean="0">
                <a:latin typeface="Lucida Sans Unicode"/>
                <a:cs typeface="Lucida Sans Unicode"/>
              </a:rPr>
              <a:t>etworks </a:t>
            </a:r>
            <a:r>
              <a:rPr lang="en-US" dirty="0">
                <a:latin typeface="Lucida Sans Unicode"/>
                <a:cs typeface="Lucida Sans Unicode"/>
              </a:rPr>
              <a:t>of water capture, storage, transport, and irrigation </a:t>
            </a:r>
            <a:r>
              <a:rPr lang="en-US" dirty="0" smtClean="0">
                <a:latin typeface="Lucida Sans Unicode"/>
                <a:cs typeface="Lucida Sans Unicode"/>
              </a:rPr>
              <a:t>systems still exist </a:t>
            </a:r>
          </a:p>
          <a:p>
            <a:endParaRPr lang="en-US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Lucida Sans Unicode"/>
                <a:cs typeface="Lucida Sans Unicode"/>
              </a:rPr>
              <a:t>Extensive elaborate architecture &amp; archaeological remains</a:t>
            </a:r>
          </a:p>
          <a:p>
            <a:endParaRPr lang="en-US" dirty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Lucida Sans Unicode"/>
                <a:cs typeface="Lucida Sans Unicode"/>
              </a:rPr>
              <a:t>F</a:t>
            </a:r>
            <a:r>
              <a:rPr lang="en-US" dirty="0" smtClean="0">
                <a:latin typeface="Lucida Sans Unicode"/>
                <a:cs typeface="Lucida Sans Unicode"/>
              </a:rPr>
              <a:t>usion </a:t>
            </a:r>
            <a:r>
              <a:rPr lang="en-US" dirty="0">
                <a:latin typeface="Lucida Sans Unicode"/>
                <a:cs typeface="Lucida Sans Unicode"/>
              </a:rPr>
              <a:t>of Hellenistic architectural facades with traditional </a:t>
            </a:r>
            <a:r>
              <a:rPr lang="en-US" dirty="0" err="1">
                <a:latin typeface="Lucida Sans Unicode"/>
                <a:cs typeface="Lucida Sans Unicode"/>
              </a:rPr>
              <a:t>Nabataean</a:t>
            </a:r>
            <a:r>
              <a:rPr lang="en-US" dirty="0">
                <a:latin typeface="Lucida Sans Unicode"/>
                <a:cs typeface="Lucida Sans Unicode"/>
              </a:rPr>
              <a:t> rock-</a:t>
            </a:r>
            <a:r>
              <a:rPr lang="en-US" dirty="0" smtClean="0">
                <a:latin typeface="Lucida Sans Unicode"/>
                <a:cs typeface="Lucida Sans Unicode"/>
              </a:rPr>
              <a:t>cut </a:t>
            </a:r>
          </a:p>
          <a:p>
            <a:endParaRPr lang="en-US" dirty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Lucida Sans Unicode"/>
                <a:cs typeface="Lucida Sans Unicode"/>
              </a:rPr>
              <a:t>UNESCO </a:t>
            </a:r>
            <a:r>
              <a:rPr lang="en-US" dirty="0" smtClean="0">
                <a:latin typeface="Lucida Sans Unicode"/>
                <a:cs typeface="Lucida Sans Unicode"/>
              </a:rPr>
              <a:t>World </a:t>
            </a:r>
            <a:r>
              <a:rPr lang="en-US" dirty="0">
                <a:latin typeface="Lucida Sans Unicode"/>
                <a:cs typeface="Lucida Sans Unicode"/>
              </a:rPr>
              <a:t>Heritage Site </a:t>
            </a:r>
            <a:r>
              <a:rPr lang="en-US" dirty="0" smtClean="0">
                <a:latin typeface="Lucida Sans Unicode"/>
                <a:cs typeface="Lucida Sans Unicode"/>
              </a:rPr>
              <a:t>1985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Lucida Sans Unicode"/>
                <a:cs typeface="Lucida Sans Unicode"/>
              </a:rPr>
              <a:t>Excavations ongoing</a:t>
            </a:r>
            <a:endParaRPr lang="en-US" dirty="0">
              <a:latin typeface="Lucida Sans Unicode"/>
              <a:cs typeface="Lucida Sans Unicod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latin typeface="Lucida Sans Unicode"/>
                <a:cs typeface="Lucida Sans Unicode"/>
              </a:rPr>
              <a:t>85% still unexcavated </a:t>
            </a:r>
            <a:endParaRPr lang="en-US" dirty="0">
              <a:latin typeface="Lucida Sans Unicode"/>
              <a:cs typeface="Lucida Sans Unicode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Inside-The-City-of-Petra-One-of-Tomb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77" y="125440"/>
            <a:ext cx="3925250" cy="2941955"/>
          </a:xfrm>
          <a:prstGeom prst="rect">
            <a:avLst/>
          </a:prstGeom>
        </p:spPr>
      </p:pic>
      <p:pic>
        <p:nvPicPr>
          <p:cNvPr id="6" name="Picture 5" descr="342cd9ed-6bb9-4a1e-a93d-13c6a79d5e6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77" y="4045416"/>
            <a:ext cx="4240325" cy="31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84266" y="-135997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pperplate Gothic Light"/>
                <a:cs typeface="Copperplate Gothic Light"/>
              </a:rPr>
              <a:t>Treasury</a:t>
            </a:r>
            <a:endParaRPr lang="en-US" dirty="0">
              <a:latin typeface="Copperplate Gothic Light"/>
              <a:cs typeface="Copperplate Gothic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679" y="966059"/>
            <a:ext cx="78049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40 Meters high (131 ft.)</a:t>
            </a:r>
          </a:p>
          <a:p>
            <a:pPr marL="285750" indent="-285750">
              <a:buFont typeface="Arial"/>
              <a:buChar char="•"/>
            </a:pPr>
            <a:endParaRPr lang="sk-SK" altLang="ja-JP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Intricately decorated</a:t>
            </a:r>
          </a:p>
          <a:p>
            <a:pPr marL="742950" lvl="1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Friezes, figures, &amp; Corinthian Capitals</a:t>
            </a:r>
          </a:p>
          <a:p>
            <a:pPr marL="742950" lvl="1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Funery urn</a:t>
            </a:r>
          </a:p>
          <a:p>
            <a:pPr marL="742950" lvl="1" indent="-285750">
              <a:buFont typeface="Arial"/>
              <a:buChar char="•"/>
            </a:pPr>
            <a:endParaRPr lang="sk-SK" altLang="ja-JP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Inside consists of three chambers</a:t>
            </a:r>
          </a:p>
          <a:p>
            <a:pPr marL="285750" indent="-285750">
              <a:buFont typeface="Arial"/>
              <a:buChar char="•"/>
            </a:pPr>
            <a:endParaRPr lang="sk-SK" altLang="ja-JP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Original purpose unknown</a:t>
            </a:r>
          </a:p>
          <a:p>
            <a:pPr marL="742950" lvl="1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Temple, document storage</a:t>
            </a:r>
          </a:p>
          <a:p>
            <a:pPr marL="1200150" lvl="2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Recent Excavations</a:t>
            </a:r>
          </a:p>
          <a:p>
            <a:pPr lvl="4"/>
            <a:endParaRPr lang="sk-SK" altLang="ja-JP" dirty="0">
              <a:latin typeface="Lucida Sans Unicode"/>
              <a:cs typeface="Lucida Sans Unicode"/>
            </a:endParaRPr>
          </a:p>
        </p:txBody>
      </p:sp>
      <p:pic>
        <p:nvPicPr>
          <p:cNvPr id="5" name="Picture 4" descr="1887577279_fa8ddc01e7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704" y="0"/>
            <a:ext cx="3620296" cy="2775344"/>
          </a:xfrm>
          <a:prstGeom prst="rect">
            <a:avLst/>
          </a:prstGeom>
        </p:spPr>
      </p:pic>
      <p:pic>
        <p:nvPicPr>
          <p:cNvPr id="6" name="Picture 5" descr="petra-al-khazneh-treasury-interior-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27" y="4186537"/>
            <a:ext cx="3809673" cy="2671464"/>
          </a:xfrm>
          <a:prstGeom prst="rect">
            <a:avLst/>
          </a:prstGeom>
        </p:spPr>
      </p:pic>
      <p:pic>
        <p:nvPicPr>
          <p:cNvPr id="7" name="Picture 6" descr="00-lede-petra-jordan-travel-guid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6536"/>
            <a:ext cx="4922788" cy="29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99945" y="-21951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pperplate Gothic Light"/>
                <a:cs typeface="Copperplate Gothic Light"/>
              </a:rPr>
              <a:t>Theatre</a:t>
            </a:r>
            <a:endParaRPr lang="en-US" dirty="0">
              <a:latin typeface="Copperplate Gothic Light"/>
              <a:cs typeface="Copperplate Gothic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680" y="727722"/>
            <a:ext cx="7773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dirty="0" smtClean="0">
                <a:latin typeface="Lucida Sans Unicode"/>
                <a:cs typeface="Lucida Sans Unicode"/>
              </a:rPr>
              <a:t>Carved </a:t>
            </a:r>
            <a:r>
              <a:rPr lang="en-US" altLang="ja-JP" dirty="0">
                <a:latin typeface="Lucida Sans Unicode"/>
                <a:cs typeface="Lucida Sans Unicode"/>
              </a:rPr>
              <a:t>into </a:t>
            </a:r>
            <a:r>
              <a:rPr lang="en-US" altLang="ja-JP" dirty="0" smtClean="0">
                <a:latin typeface="Lucida Sans Unicode"/>
                <a:cs typeface="Lucida Sans Unicode"/>
              </a:rPr>
              <a:t>mountainside </a:t>
            </a:r>
          </a:p>
          <a:p>
            <a:endParaRPr lang="en-US" altLang="ja-JP" dirty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dirty="0">
                <a:latin typeface="Lucida Sans Unicode"/>
                <a:cs typeface="Lucida Sans Unicode"/>
              </a:rPr>
              <a:t>T</a:t>
            </a:r>
            <a:r>
              <a:rPr lang="en-US" altLang="ja-JP" dirty="0" smtClean="0">
                <a:latin typeface="Lucida Sans Unicode"/>
                <a:cs typeface="Lucida Sans Unicode"/>
              </a:rPr>
              <a:t>hree </a:t>
            </a:r>
            <a:r>
              <a:rPr lang="en-US" altLang="ja-JP" dirty="0">
                <a:latin typeface="Lucida Sans Unicode"/>
                <a:cs typeface="Lucida Sans Unicode"/>
              </a:rPr>
              <a:t>rows of seats separated by </a:t>
            </a:r>
            <a:r>
              <a:rPr lang="en-US" altLang="ja-JP" dirty="0" smtClean="0">
                <a:latin typeface="Lucida Sans Unicode"/>
                <a:cs typeface="Lucida Sans Unicode"/>
              </a:rPr>
              <a:t>passageways</a:t>
            </a:r>
          </a:p>
          <a:p>
            <a:r>
              <a:rPr lang="en-US" altLang="ja-JP" dirty="0">
                <a:latin typeface="Lucida Sans Unicode"/>
                <a:cs typeface="Lucida Sans Unicode"/>
              </a:rPr>
              <a:t>	</a:t>
            </a:r>
            <a:r>
              <a:rPr lang="en-US" altLang="ja-JP" dirty="0" smtClean="0">
                <a:latin typeface="Lucida Sans Unicode"/>
                <a:cs typeface="Lucida Sans Unicode"/>
              </a:rPr>
              <a:t>-Seven stairways</a:t>
            </a:r>
          </a:p>
          <a:p>
            <a:r>
              <a:rPr lang="en-US" altLang="ja-JP" dirty="0">
                <a:latin typeface="Lucida Sans Unicode"/>
                <a:cs typeface="Lucida Sans Unicode"/>
              </a:rPr>
              <a:t>	</a:t>
            </a:r>
            <a:r>
              <a:rPr lang="en-US" altLang="ja-JP" dirty="0" smtClean="0">
                <a:latin typeface="Lucida Sans Unicode"/>
                <a:cs typeface="Lucida Sans Unicode"/>
              </a:rPr>
              <a:t>- 4,000 spectators</a:t>
            </a:r>
            <a:r>
              <a:rPr lang="sk-SK" altLang="ja-JP" dirty="0">
                <a:latin typeface="Lucida Sans Unicode"/>
                <a:cs typeface="Lucida Sans Unicode"/>
              </a:rPr>
              <a:t> </a:t>
            </a:r>
            <a:endParaRPr lang="sk-SK" altLang="ja-JP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endParaRPr lang="sk-SK" altLang="ja-JP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sk-SK" altLang="ja-JP" dirty="0" smtClean="0">
                <a:latin typeface="Lucida Sans Unicode"/>
                <a:cs typeface="Lucida Sans Unicode"/>
              </a:rPr>
              <a:t>Romans </a:t>
            </a:r>
            <a:r>
              <a:rPr lang="sk-SK" altLang="ja-JP" dirty="0">
                <a:latin typeface="Lucida Sans Unicode"/>
                <a:cs typeface="Lucida Sans Unicode"/>
              </a:rPr>
              <a:t>rebuilt the stage back </a:t>
            </a:r>
            <a:r>
              <a:rPr lang="sk-SK" altLang="ja-JP" dirty="0" smtClean="0">
                <a:latin typeface="Lucida Sans Unicode"/>
                <a:cs typeface="Lucida Sans Unicode"/>
              </a:rPr>
              <a:t>wall</a:t>
            </a:r>
            <a:endParaRPr lang="sk-SK" altLang="ja-JP" dirty="0">
              <a:latin typeface="Lucida Sans Unicode"/>
              <a:cs typeface="Lucida Sans Unicode"/>
            </a:endParaRPr>
          </a:p>
        </p:txBody>
      </p:sp>
      <p:pic>
        <p:nvPicPr>
          <p:cNvPr id="4" name="Picture 3" descr="jordan-18a-094-theatre-view-large_171318_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5324"/>
            <a:ext cx="4931787" cy="3622676"/>
          </a:xfrm>
          <a:prstGeom prst="rect">
            <a:avLst/>
          </a:prstGeom>
        </p:spPr>
      </p:pic>
      <p:pic>
        <p:nvPicPr>
          <p:cNvPr id="5" name="Picture 4" descr="petra_part_one_1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3162957"/>
            <a:ext cx="3901440" cy="36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9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7600" y="-19889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pperplate Gothic Light"/>
                <a:cs typeface="Copperplate Gothic Light"/>
              </a:rPr>
              <a:t>Street of Facades</a:t>
            </a:r>
            <a:endParaRPr lang="en-US" sz="3600" dirty="0">
              <a:latin typeface="Copperplate Gothic Light"/>
              <a:cs typeface="Copperplate Gothic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994457"/>
            <a:ext cx="7305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sz="2000" dirty="0" smtClean="0"/>
              <a:t>Monumental </a:t>
            </a:r>
            <a:r>
              <a:rPr lang="en-US" altLang="ja-JP" sz="2000" dirty="0" err="1" smtClean="0"/>
              <a:t>Nabataen</a:t>
            </a:r>
            <a:r>
              <a:rPr lang="en-US" altLang="ja-JP" sz="2000" dirty="0" smtClean="0"/>
              <a:t> tombs</a:t>
            </a:r>
            <a:r>
              <a:rPr lang="sk-SK" altLang="ja-JP" sz="2000" dirty="0"/>
              <a:t> </a:t>
            </a:r>
            <a:r>
              <a:rPr lang="sk-SK" altLang="ja-JP" sz="2000" dirty="0" smtClean="0"/>
              <a:t>carved in cliff</a:t>
            </a:r>
          </a:p>
          <a:p>
            <a:r>
              <a:rPr lang="sk-SK" altLang="ja-JP" sz="2000" dirty="0" smtClean="0"/>
              <a:t>	- Tombs of courtiers </a:t>
            </a:r>
            <a:r>
              <a:rPr lang="sk-SK" altLang="ja-JP" sz="2000" dirty="0"/>
              <a:t>in the middle of </a:t>
            </a:r>
            <a:r>
              <a:rPr lang="sk-SK" altLang="ja-JP" sz="2000" dirty="0" smtClean="0"/>
              <a:t>the first century AD</a:t>
            </a:r>
            <a:endParaRPr lang="sk-SK" altLang="ja-JP" sz="2000" dirty="0"/>
          </a:p>
          <a:p>
            <a:pPr marL="285750" indent="-285750">
              <a:buFont typeface="Arial"/>
              <a:buChar char="•"/>
            </a:pPr>
            <a:r>
              <a:rPr lang="sk-SK" altLang="ja-JP" sz="2000" dirty="0" smtClean="0"/>
              <a:t>Tomb of </a:t>
            </a:r>
            <a:r>
              <a:rPr lang="sk-SK" altLang="ja-JP" sz="2000" dirty="0"/>
              <a:t>Anesho </a:t>
            </a:r>
            <a:endParaRPr lang="sk-SK" altLang="ja-JP" sz="2000" dirty="0" smtClean="0"/>
          </a:p>
          <a:p>
            <a:r>
              <a:rPr lang="sk-SK" altLang="ja-JP" sz="2000" dirty="0" smtClean="0"/>
              <a:t>	- Queen‘s minister</a:t>
            </a:r>
            <a:endParaRPr lang="sk-SK" altLang="ja-JP" sz="2000" dirty="0"/>
          </a:p>
        </p:txBody>
      </p:sp>
      <p:pic>
        <p:nvPicPr>
          <p:cNvPr id="5" name="Picture 4" descr="15-3-1-16553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18" y="3040488"/>
            <a:ext cx="4364142" cy="3817512"/>
          </a:xfrm>
          <a:prstGeom prst="rect">
            <a:avLst/>
          </a:prstGeom>
        </p:spPr>
      </p:pic>
      <p:pic>
        <p:nvPicPr>
          <p:cNvPr id="6" name="Picture 5" descr="Jordan-Petra-Street-Facades-Tombs-1440x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950" y="3040488"/>
            <a:ext cx="5726268" cy="38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35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7858" y="-377729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pperplate Gothic Light"/>
                <a:cs typeface="Copperplate Gothic Light"/>
              </a:rPr>
              <a:t>Water system</a:t>
            </a:r>
            <a:endParaRPr lang="en-US" dirty="0">
              <a:latin typeface="Copperplate Gothic Light"/>
              <a:cs typeface="Copperplate Gothic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35992"/>
            <a:ext cx="90146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Lucida Sans Unicode"/>
                <a:cs typeface="Lucida Sans Unicode"/>
              </a:rPr>
              <a:t>Engineering </a:t>
            </a:r>
            <a:r>
              <a:rPr lang="en-US" dirty="0">
                <a:latin typeface="Lucida Sans Unicode"/>
                <a:cs typeface="Lucida Sans Unicode"/>
              </a:rPr>
              <a:t>capability </a:t>
            </a:r>
            <a:endParaRPr lang="en-US" dirty="0" smtClean="0">
              <a:latin typeface="Lucida Sans Unicode"/>
              <a:cs typeface="Lucida Sans Unicode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Lucida Sans Unicode"/>
                <a:cs typeface="Lucida Sans Unicode"/>
              </a:rPr>
              <a:t>S</a:t>
            </a:r>
            <a:r>
              <a:rPr lang="en-US" dirty="0" smtClean="0">
                <a:latin typeface="Lucida Sans Unicode"/>
                <a:cs typeface="Lucida Sans Unicode"/>
              </a:rPr>
              <a:t>kill </a:t>
            </a:r>
            <a:r>
              <a:rPr lang="en-US" dirty="0">
                <a:latin typeface="Lucida Sans Unicode"/>
                <a:cs typeface="Lucida Sans Unicode"/>
              </a:rPr>
              <a:t>in solving complex hydraulic problems 	</a:t>
            </a:r>
            <a:endParaRPr lang="en-US" dirty="0" smtClean="0">
              <a:latin typeface="Lucida Sans Unicode"/>
              <a:cs typeface="Lucida Sans Unicode"/>
            </a:endParaRPr>
          </a:p>
          <a:p>
            <a:endParaRPr lang="en-US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Lucida Sans Unicode"/>
                <a:cs typeface="Lucida Sans Unicode"/>
              </a:rPr>
              <a:t>Network of key </a:t>
            </a:r>
            <a:r>
              <a:rPr lang="en-US" dirty="0">
                <a:latin typeface="Lucida Sans Unicode"/>
                <a:cs typeface="Lucida Sans Unicode"/>
              </a:rPr>
              <a:t>cisterns, dams, springs, channels </a:t>
            </a:r>
            <a:r>
              <a:rPr lang="en-US" dirty="0" smtClean="0">
                <a:latin typeface="Lucida Sans Unicode"/>
                <a:cs typeface="Lucida Sans Unicode"/>
              </a:rPr>
              <a:t>&amp; pipelines</a:t>
            </a:r>
            <a:endParaRPr lang="en-US" dirty="0">
              <a:latin typeface="Lucida Sans Unicode"/>
              <a:cs typeface="Lucida Sans Unicode"/>
            </a:endParaRPr>
          </a:p>
          <a:p>
            <a:endParaRPr lang="en-US" dirty="0" smtClean="0">
              <a:latin typeface="Lucida Sans Unicode"/>
              <a:cs typeface="Lucida Sans Unicode"/>
            </a:endParaRPr>
          </a:p>
          <a:p>
            <a:endParaRPr lang="en-US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Lucida Sans Unicode"/>
                <a:cs typeface="Lucida Sans Unicode"/>
              </a:rPr>
              <a:t>C</a:t>
            </a:r>
            <a:r>
              <a:rPr lang="en-US" dirty="0" smtClean="0">
                <a:latin typeface="Lucida Sans Unicode"/>
                <a:cs typeface="Lucida Sans Unicode"/>
              </a:rPr>
              <a:t>ontinuous </a:t>
            </a:r>
            <a:r>
              <a:rPr lang="en-US" dirty="0">
                <a:latin typeface="Lucida Sans Unicode"/>
                <a:cs typeface="Lucida Sans Unicode"/>
              </a:rPr>
              <a:t>flow pipeline systems </a:t>
            </a:r>
            <a:endParaRPr lang="en-US" dirty="0" smtClean="0">
              <a:latin typeface="Lucida Sans Unicode"/>
              <a:cs typeface="Lucida Sans Unicode"/>
            </a:endParaRPr>
          </a:p>
          <a:p>
            <a:r>
              <a:rPr lang="en-US" dirty="0" smtClean="0">
                <a:latin typeface="Lucida Sans Unicode"/>
                <a:cs typeface="Lucida Sans Unicode"/>
              </a:rPr>
              <a:t>	 - Maintained </a:t>
            </a:r>
            <a:r>
              <a:rPr lang="en-US" dirty="0">
                <a:latin typeface="Lucida Sans Unicode"/>
                <a:cs typeface="Lucida Sans Unicode"/>
              </a:rPr>
              <a:t>a constant water supply </a:t>
            </a:r>
            <a:r>
              <a:rPr lang="en-US" dirty="0" smtClean="0">
                <a:latin typeface="Lucida Sans Unicode"/>
                <a:cs typeface="Lucida Sans Unicode"/>
              </a:rPr>
              <a:t>through wet </a:t>
            </a:r>
            <a:r>
              <a:rPr lang="en-US" dirty="0">
                <a:latin typeface="Lucida Sans Unicode"/>
                <a:cs typeface="Lucida Sans Unicode"/>
              </a:rPr>
              <a:t>and dry </a:t>
            </a:r>
            <a:r>
              <a:rPr lang="en-US" dirty="0" smtClean="0">
                <a:latin typeface="Lucida Sans Unicode"/>
                <a:cs typeface="Lucida Sans Unicode"/>
              </a:rPr>
              <a:t> 	    	    seasons</a:t>
            </a:r>
            <a:endParaRPr lang="en-US" dirty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Lucida Sans Unicode"/>
              <a:cs typeface="Lucida Sans Unicod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Lucida Sans Unicode"/>
                <a:cs typeface="Lucida Sans Unicode"/>
              </a:rPr>
              <a:t>Analysis </a:t>
            </a:r>
            <a:r>
              <a:rPr lang="en-US" dirty="0">
                <a:latin typeface="Lucida Sans Unicode"/>
                <a:cs typeface="Lucida Sans Unicode"/>
              </a:rPr>
              <a:t>of the </a:t>
            </a:r>
            <a:r>
              <a:rPr lang="en-US" dirty="0" err="1">
                <a:latin typeface="Lucida Sans Unicode"/>
                <a:cs typeface="Lucida Sans Unicode"/>
              </a:rPr>
              <a:t>Nabataean</a:t>
            </a:r>
            <a:r>
              <a:rPr lang="en-US" dirty="0">
                <a:latin typeface="Lucida Sans Unicode"/>
                <a:cs typeface="Lucida Sans Unicode"/>
              </a:rPr>
              <a:t> water </a:t>
            </a:r>
            <a:r>
              <a:rPr lang="en-US" dirty="0" smtClean="0">
                <a:latin typeface="Lucida Sans Unicode"/>
                <a:cs typeface="Lucida Sans Unicode"/>
              </a:rPr>
              <a:t>network:</a:t>
            </a:r>
          </a:p>
          <a:p>
            <a:r>
              <a:rPr lang="en-US" dirty="0" smtClean="0">
                <a:latin typeface="Lucida Sans Unicode"/>
                <a:cs typeface="Lucida Sans Unicode"/>
              </a:rPr>
              <a:t>	- Use of multiple particle</a:t>
            </a:r>
            <a:r>
              <a:rPr lang="en-US" dirty="0">
                <a:latin typeface="Lucida Sans Unicode"/>
                <a:cs typeface="Lucida Sans Unicode"/>
              </a:rPr>
              <a:t>-settling basins to purify </a:t>
            </a:r>
            <a:r>
              <a:rPr lang="en-US" dirty="0" smtClean="0">
                <a:latin typeface="Lucida Sans Unicode"/>
                <a:cs typeface="Lucida Sans Unicode"/>
              </a:rPr>
              <a:t> water</a:t>
            </a:r>
          </a:p>
          <a:p>
            <a:r>
              <a:rPr lang="en-US" dirty="0" smtClean="0">
                <a:latin typeface="Lucida Sans Unicode"/>
                <a:cs typeface="Lucida Sans Unicode"/>
              </a:rPr>
              <a:t>	- Flow rates of water and pipe design protect from leakage  </a:t>
            </a:r>
          </a:p>
        </p:txBody>
      </p:sp>
      <p:pic>
        <p:nvPicPr>
          <p:cNvPr id="8" name="Picture 7" descr="waterw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3069"/>
            <a:ext cx="2633848" cy="2138347"/>
          </a:xfrm>
          <a:prstGeom prst="rect">
            <a:avLst/>
          </a:prstGeom>
        </p:spPr>
      </p:pic>
      <p:pic>
        <p:nvPicPr>
          <p:cNvPr id="9" name="Picture 8" descr="waterw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0" y="4793069"/>
            <a:ext cx="3699537" cy="2466358"/>
          </a:xfrm>
          <a:prstGeom prst="rect">
            <a:avLst/>
          </a:prstGeom>
        </p:spPr>
      </p:pic>
      <p:pic>
        <p:nvPicPr>
          <p:cNvPr id="10" name="Picture 9" descr="waterw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0" y="2921164"/>
            <a:ext cx="3317452" cy="915429"/>
          </a:xfrm>
          <a:prstGeom prst="rect">
            <a:avLst/>
          </a:prstGeom>
        </p:spPr>
      </p:pic>
      <p:pic>
        <p:nvPicPr>
          <p:cNvPr id="11" name="Picture 10" descr="water syste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33" y="4793069"/>
            <a:ext cx="3144693" cy="21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opperplate Gothic Light"/>
                <a:cs typeface="Copperplate Gothic Light"/>
              </a:rPr>
              <a:t>Works Cited</a:t>
            </a:r>
            <a:endParaRPr lang="en-US" dirty="0">
              <a:latin typeface="Copperplate Gothic Light"/>
              <a:cs typeface="Copperplate Gothic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1" y="1143000"/>
            <a:ext cx="810280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https://www.cambridge.org/core/journals/cambridge-archaeological-journal/article/water-supply-and-distribution-system-of-the-nabataean-city-of-petra-jordan-300-bc-ad-300/96C92EBE64E36A3DEB7574786AEB36FE</a:t>
            </a:r>
            <a:r>
              <a:rPr lang="en-US" dirty="0">
                <a:hlinkClick r:id="rId3"/>
              </a:rPr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u="sng" dirty="0">
                <a:hlinkClick r:id="rId4"/>
              </a:rPr>
              <a:t>http://www.visitpetra.jo/Pages/viewpage.aspx?pageID=157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u="sng" dirty="0">
                <a:hlinkClick r:id="rId5"/>
              </a:rPr>
              <a:t>http://petranationaltrust.org/SubDefault.aspx?PageId=186&amp;MenuId=</a:t>
            </a:r>
            <a:r>
              <a:rPr lang="en-US" u="sng" dirty="0" smtClean="0">
                <a:hlinkClick r:id="rId5"/>
              </a:rPr>
              <a:t>22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>
                <a:hlinkClick r:id="rId6"/>
              </a:rPr>
              <a:t>https://www.nationalgeographic.com/archaeology-and-history/archaeology/lost-city-petra/#</a:t>
            </a:r>
            <a:r>
              <a:rPr lang="en-US" u="sng" dirty="0" smtClean="0">
                <a:hlinkClick r:id="rId6"/>
              </a:rPr>
              <a:t>close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>
                <a:hlinkClick r:id="rId7"/>
              </a:rPr>
              <a:t>http://whc.unesco.org/en/list/326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u="sng" dirty="0">
                <a:hlinkClick r:id="rId8"/>
              </a:rPr>
              <a:t>http://nabataea.net/ppark.html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284</TotalTime>
  <Words>227</Words>
  <Application>Microsoft Macintosh PowerPoint</Application>
  <PresentationFormat>On-screen Show (4:3)</PresentationFormat>
  <Paragraphs>83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 Black </vt:lpstr>
      <vt:lpstr>PETRA</vt:lpstr>
      <vt:lpstr>History</vt:lpstr>
      <vt:lpstr>Importance</vt:lpstr>
      <vt:lpstr>Treasury</vt:lpstr>
      <vt:lpstr>Theatre</vt:lpstr>
      <vt:lpstr>Street of Facades</vt:lpstr>
      <vt:lpstr>PowerPoint Presentation</vt:lpstr>
      <vt:lpstr>Water system</vt:lpstr>
      <vt:lpstr>Works Cited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PETRA</dc:title>
  <dc:creator>Katie</dc:creator>
  <cp:lastModifiedBy>Katie</cp:lastModifiedBy>
  <cp:revision>27</cp:revision>
  <dcterms:created xsi:type="dcterms:W3CDTF">2018-02-08T20:54:07Z</dcterms:created>
  <dcterms:modified xsi:type="dcterms:W3CDTF">2018-03-12T18:58:38Z</dcterms:modified>
</cp:coreProperties>
</file>